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Lst>
  <p:notesMasterIdLst>
    <p:notesMasterId r:id="rId70"/>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73" Type="http://schemas.openxmlformats.org/officeDocument/2006/relationships/theme" Target="theme/theme1.xml"/><Relationship Id="rId74" Type="http://schemas.openxmlformats.org/officeDocument/2006/relationships/tableStyles" Target="tableStyles.xml"/></Relationships>
</file>

<file path=ppt/media/>
</file>

<file path=ppt/media/image-35-1.png>
</file>

<file path=ppt/media/image-49-1.png>
</file>

<file path=ppt/media/image-49-2.png>
</file>

<file path=ppt/media/image-49-3.png>
</file>

<file path=ppt/media/image-49-4.png>
</file>

<file path=ppt/media/image-49-5.png>
</file>

<file path=ppt/media/image-49-6.png>
</file>

<file path=ppt/media/image-5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This is 'Getting Agents to Give Up Their Secrets,'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the Explorer section.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the Explorer section.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Microsoft 365 Copilot daily active users increased 10x year-over-year. Tools like Copilot in Excel, Copilot in Word, Gemini in Docs, Claude in Workflows — AI is entering every workplace tool. If you were a Skeptic, you’re now an Explorer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Skeptic → Explorer.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OpenAI, DigitalOcean.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the Strategist section.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The Strategist section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Explorer → Whisperer. The audience now knows how to talk to AI. Next: what the AI knows. Transition to the Strategist section.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Whisperer/Strategist boundary demonstration. The prompt didn't change. The context did. This is the 'aha' — it's not about the words, it's about what the AI knows. Source: Elastic, KDnuggets.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the Whisperer section. Output is plausible but generic — reads like it could be for any company.
Right: Same prompt + background info (current onboarding stats, company size &amp; structure, known pain points, relevant policies). Output sounds like someone who works here.
Source: Elastic, KDnuggets.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As a Whisperer,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Whisperer = words. Strategist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 57% of orgs have AI agents in production, but 32% cite quality as top barrier.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Source: CIO. Transition: But you’re providing this context from scratch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Seven personas on the AI adoption spectrum:
• Skeptic — Avoids AI or doesn’t see the point
• Explorer — Tries AI, asks it questions, learning the landscape
• Whisperer — Knows how to talk to AI, prompts well
• Strategist — Curates what AI knows, uses persistent instructions
• Operator — Sets up agents, connects tools, lets AI work
• Orchestrator — Chains agents together with compounding skills
• Builder — Creates plugins, MCP servers, custom tools (beyond this deck)
This deck covers Skeptic → Orchestrator. Builder is the horizon.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natural question after context engineering: 'Do I have to feed all this context every time?' This plants the seed. Skills are the answer. Transition: What if the AI already knew?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concrete proof of what skills do. The left side shows all the context the audience learned to provide in the Whisperer section — role, format, tone, audience. Without a skill, you type this every time. With a skill (custom instruction), it’s saved once. You just ask for the task. Same output quality, fraction of the effort. This makes skills tangible, not abstract. Transition: Here’s the metaphor.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Transition: These persistent instructions have many names.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Source: CodeConductor. Transition: You’re now a Strategist.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Whisperer → Strategist. The audience can prompt, feed context, and set up persistent instructions. But they’re still the bottleneck at every step.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Explorer. They’ve tried ChatGPT, maybe heard of prompt engineering. The Orchestrator indicator shows where this deck takes them. Builder is visible but dimmed — beyond scope.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crossing: Strategist → Operator.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Operator: One chef doing everything solo. Works for single tasks, but a 10-course dinner alone = burnout, mistakes, forgotten appetizer.
Orchestrator: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orchestration.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 the audience learned skills in the Strategist section as persistent single-agent instructions. This just connects the concept to chains: each agent in the kitchen brigade gets a focused skill set. The playbook each chef follows. Transition: Let’s see it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They were an Explorer who became an Orchestrator. They learned to whisper (prompt engineering). They became a strategist (context + skills). They let agents operate. They orchestrated the brigade.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 Getting Agents to Give Up Their Secrets.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Internet (1990s): Global business online 7% → 30% — Visual Capitalist
• Smartphones (2010s): The pattern speaks for itself
• AI (Now): $7T projected GDP impact over 10 years — Goldman Sachs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McKinsey Global Institute ($2.6–4.4T annually in added value); ServiceNow (only 31% of prioritized AI use cases in full production); Microsoft Security Blog (80% of Fortune 500 have active AI agents, Feb 2026).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image" Target="../media/image-49-1.png"/><Relationship Id="rId2" Type="http://schemas.openxmlformats.org/officeDocument/2006/relationships/image" Target="../media/image-49-2.png"/><Relationship Id="rId3" Type="http://schemas.openxmlformats.org/officeDocument/2006/relationships/image" Target="../media/image-49-3.png"/><Relationship Id="rId4" Type="http://schemas.openxmlformats.org/officeDocument/2006/relationships/image" Target="../media/image-49-4.png"/><Relationship Id="rId5" Type="http://schemas.openxmlformats.org/officeDocument/2006/relationships/image" Target="../media/image-49-5.png"/><Relationship Id="rId6" Type="http://schemas.openxmlformats.org/officeDocument/2006/relationships/image" Target="../media/image-49-6.png"/><Relationship Id="rId7" Type="http://schemas.openxmlformats.org/officeDocument/2006/relationships/slideLayout" Target="../slideLayouts/slideLayout1.xml"/><Relationship Id="rId8"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image" Target="../media/image-55-1.png"/><Relationship Id="rId2" Type="http://schemas.openxmlformats.org/officeDocument/2006/relationships/image" Target="../media/image-55-1.png"/><Relationship Id="rId3" Type="http://schemas.openxmlformats.org/officeDocument/2006/relationships/image" Target="../media/image-55-1.png"/><Relationship Id="rId4" Type="http://schemas.openxmlformats.org/officeDocument/2006/relationships/image" Target="../media/image-55-1.png"/><Relationship Id="rId5" Type="http://schemas.openxmlformats.org/officeDocument/2006/relationships/image" Target="../media/image-55-1.png"/><Relationship Id="rId6" Type="http://schemas.openxmlformats.org/officeDocument/2006/relationships/slideLayout" Target="../slideLayouts/slideLayout1.xml"/><Relationship Id="rId7"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Getting Agents to</a:t>
            </a:r>
            <a:endParaRPr lang="en-US" sz="5400" dirty="0"/>
          </a:p>
          <a:p>
            <a:pPr algn="ctr" indent="0" marL="0">
              <a:buNone/>
            </a:pPr>
            <a:r>
              <a:rPr lang="en-US" sz="5400" b="1" dirty="0">
                <a:solidFill>
                  <a:srgbClr val="FFFFFF"/>
                </a:solidFill>
                <a:latin typeface="Georgia" pitchFamily="34" charset="0"/>
                <a:ea typeface="Georgia" pitchFamily="34" charset="-122"/>
                <a:cs typeface="Georgia" pitchFamily="34" charset="-120"/>
              </a:rPr>
              <a:t>Give Up Their Secrets</a:t>
            </a:r>
            <a:endParaRPr lang="en-US" sz="5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asset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4" name="Text 2"/>
          <p:cNvSpPr/>
          <p:nvPr/>
        </p:nvSpPr>
        <p:spPr>
          <a:xfrm>
            <a:off x="4572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7" name="Text 5"/>
          <p:cNvSpPr/>
          <p:nvPr/>
        </p:nvSpPr>
        <p:spPr>
          <a:xfrm>
            <a:off x="164592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0" name="Text 8"/>
          <p:cNvSpPr/>
          <p:nvPr/>
        </p:nvSpPr>
        <p:spPr>
          <a:xfrm>
            <a:off x="283464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3" name="Text 11"/>
          <p:cNvSpPr/>
          <p:nvPr/>
        </p:nvSpPr>
        <p:spPr>
          <a:xfrm>
            <a:off x="402336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6" name="Text 14"/>
          <p:cNvSpPr/>
          <p:nvPr/>
        </p:nvSpPr>
        <p:spPr>
          <a:xfrm>
            <a:off x="521208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9" name="Text 17"/>
          <p:cNvSpPr/>
          <p:nvPr/>
        </p:nvSpPr>
        <p:spPr>
          <a:xfrm>
            <a:off x="64008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2011680"/>
            <a:ext cx="1097280" cy="640080"/>
          </a:xfrm>
          <a:prstGeom prst="roundRect">
            <a:avLst>
              <a:gd name="adj" fmla="val 11429"/>
            </a:avLst>
          </a:prstGeom>
          <a:solidFill>
            <a:srgbClr val="00B4D8">
              <a:alpha val="5000"/>
            </a:srgbClr>
          </a:solidFill>
          <a:ln w="19050">
            <a:solidFill>
              <a:srgbClr val="94A3B8"/>
            </a:solidFill>
            <a:prstDash val="dash"/>
          </a:ln>
        </p:spPr>
      </p:sp>
      <p:sp>
        <p:nvSpPr>
          <p:cNvPr id="22" name="Text 20"/>
          <p:cNvSpPr/>
          <p:nvPr/>
        </p:nvSpPr>
        <p:spPr>
          <a:xfrm>
            <a:off x="7589520" y="201168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Georgia" pitchFamily="34" charset="0"/>
                <a:ea typeface="Georgia" pitchFamily="34" charset="-122"/>
                <a:cs typeface="Georgia" pitchFamily="34" charset="-120"/>
              </a:rPr>
              <a:t>You’ve mastered context.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But you’re providing it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from scratch every time.</a:t>
            </a:r>
            <a:endParaRPr lang="en-US" sz="36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Without vs. With a Skill</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same prompt, different starting point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Role: senior HR consultant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Format: leadership brief</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Tone: direct, data-driven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Audience: VP of People</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Typed. Every. Single. Time.</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That’s it.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The skill knows the rest.</a:t>
            </a:r>
            <a:endParaRPr lang="en-US" sz="22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talk to AI like a pro.</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You’ve set up its playbook.</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decks/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decks/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decks/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decks/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decks/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4" name="Text 2"/>
          <p:cNvSpPr/>
          <p:nvPr/>
        </p:nvSpPr>
        <p:spPr>
          <a:xfrm>
            <a:off x="45720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1463040"/>
            <a:ext cx="1097280" cy="640080"/>
          </a:xfrm>
          <a:prstGeom prst="roundRect">
            <a:avLst>
              <a:gd name="adj" fmla="val 11429"/>
            </a:avLst>
          </a:prstGeom>
          <a:solidFill>
            <a:srgbClr val="00B4D8"/>
          </a:solidFill>
          <a:ln w="25400">
            <a:solidFill>
              <a:srgbClr val="00B4D8"/>
            </a:solidFill>
            <a:prstDash val="solid"/>
          </a:ln>
        </p:spPr>
      </p:sp>
      <p:sp>
        <p:nvSpPr>
          <p:cNvPr id="7" name="Text 5"/>
          <p:cNvSpPr/>
          <p:nvPr/>
        </p:nvSpPr>
        <p:spPr>
          <a:xfrm>
            <a:off x="1645920" y="146304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0" name="Text 8"/>
          <p:cNvSpPr/>
          <p:nvPr/>
        </p:nvSpPr>
        <p:spPr>
          <a:xfrm>
            <a:off x="283464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3" name="Text 11"/>
          <p:cNvSpPr/>
          <p:nvPr/>
        </p:nvSpPr>
        <p:spPr>
          <a:xfrm>
            <a:off x="402336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6" name="Text 14"/>
          <p:cNvSpPr/>
          <p:nvPr/>
        </p:nvSpPr>
        <p:spPr>
          <a:xfrm>
            <a:off x="521208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1463040"/>
            <a:ext cx="1097280" cy="640080"/>
          </a:xfrm>
          <a:prstGeom prst="roundRect">
            <a:avLst>
              <a:gd name="adj" fmla="val 11429"/>
            </a:avLst>
          </a:prstGeom>
          <a:solidFill>
            <a:srgbClr val="0F0F1A">
              <a:alpha val="50000"/>
            </a:srgbClr>
          </a:solidFill>
          <a:ln w="25400">
            <a:solidFill>
              <a:srgbClr val="00B4D8"/>
            </a:solidFill>
            <a:prstDash val="solid"/>
          </a:ln>
        </p:spPr>
      </p:sp>
      <p:sp>
        <p:nvSpPr>
          <p:cNvPr id="19" name="Text 17"/>
          <p:cNvSpPr/>
          <p:nvPr/>
        </p:nvSpPr>
        <p:spPr>
          <a:xfrm>
            <a:off x="6400800" y="1463040"/>
            <a:ext cx="1097280" cy="640080"/>
          </a:xfrm>
          <a:prstGeom prst="rect">
            <a:avLst/>
          </a:prstGeom>
          <a:noFill/>
          <a:ln/>
        </p:spPr>
        <p:txBody>
          <a:bodyPr wrap="square" lIns="0" tIns="0" rIns="0" bIns="0" rtlCol="0" anchor="ctr"/>
          <a:lstStyle/>
          <a:p>
            <a:pPr algn="ctr" indent="0" marL="0">
              <a:buNone/>
            </a:pPr>
            <a:r>
              <a:rPr lang="en-US" sz="1500" b="1" dirty="0">
                <a:solidFill>
                  <a:srgbClr val="00B4D8"/>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1463040"/>
            <a:ext cx="1097280" cy="640080"/>
          </a:xfrm>
          <a:prstGeom prst="roundRect">
            <a:avLst>
              <a:gd name="adj" fmla="val 11429"/>
            </a:avLst>
          </a:prstGeom>
          <a:solidFill>
            <a:srgbClr val="0F0F1A">
              <a:alpha val="50000"/>
            </a:srgbClr>
          </a:solidFill>
          <a:ln w="12700">
            <a:solidFill>
              <a:srgbClr val="94A3B8"/>
            </a:solidFill>
            <a:prstDash val="dash"/>
          </a:ln>
        </p:spPr>
      </p:sp>
      <p:sp>
        <p:nvSpPr>
          <p:cNvPr id="22" name="Text 20"/>
          <p:cNvSpPr/>
          <p:nvPr/>
        </p:nvSpPr>
        <p:spPr>
          <a:xfrm>
            <a:off x="758952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
        <p:nvSpPr>
          <p:cNvPr id="23" name="Text 21"/>
          <p:cNvSpPr/>
          <p:nvPr/>
        </p:nvSpPr>
        <p:spPr>
          <a:xfrm>
            <a:off x="4572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Most people are here.</a:t>
            </a:r>
            <a:endParaRPr lang="en-US" sz="2800" dirty="0"/>
          </a:p>
        </p:txBody>
      </p:sp>
      <p:sp>
        <p:nvSpPr>
          <p:cNvPr id="24" name="Text 22"/>
          <p:cNvSpPr/>
          <p:nvPr/>
        </p:nvSpPr>
        <p:spPr>
          <a:xfrm>
            <a:off x="45720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This deck takes you here.</a:t>
            </a:r>
            <a:endParaRPr 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decks/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decks/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decks/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decks/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know these.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Now each agent gets its own.</a:t>
            </a:r>
            <a:endParaRPr lang="en-US"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McKinsey Global Institute, 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68</Slides>
  <Notes>68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Agents to Give Up Their Secrets</dc:title>
  <dc:subject>PptxGenJS Presentation</dc:subject>
  <dc:creator>AI Best Practices</dc:creator>
  <cp:lastModifiedBy>AI Best Practices</cp:lastModifiedBy>
  <cp:revision>1</cp:revision>
  <dcterms:created xsi:type="dcterms:W3CDTF">2026-02-20T23:25:18Z</dcterms:created>
  <dcterms:modified xsi:type="dcterms:W3CDTF">2026-02-20T23:25:18Z</dcterms:modified>
</cp:coreProperties>
</file>